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2" r:id="rId1"/>
  </p:sldMasterIdLst>
  <p:notesMasterIdLst>
    <p:notesMasterId r:id="rId13"/>
  </p:notesMasterIdLst>
  <p:handoutMasterIdLst>
    <p:handoutMasterId r:id="rId14"/>
  </p:handoutMasterIdLst>
  <p:sldIdLst>
    <p:sldId id="1441" r:id="rId2"/>
    <p:sldId id="1440" r:id="rId3"/>
    <p:sldId id="1447" r:id="rId4"/>
    <p:sldId id="1442" r:id="rId5"/>
    <p:sldId id="259" r:id="rId6"/>
    <p:sldId id="273" r:id="rId7"/>
    <p:sldId id="274" r:id="rId8"/>
    <p:sldId id="1444" r:id="rId9"/>
    <p:sldId id="1445" r:id="rId10"/>
    <p:sldId id="1443" r:id="rId11"/>
    <p:sldId id="1446" r:id="rId12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1F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C87A98-6DC0-4F6E-A7E4-9AC352EECCE1}" v="1" dt="2020-04-28T18:43:27.36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93"/>
    <p:restoredTop sz="94674"/>
  </p:normalViewPr>
  <p:slideViewPr>
    <p:cSldViewPr snapToGrid="0" snapToObjects="1">
      <p:cViewPr varScale="1">
        <p:scale>
          <a:sx n="64" d="100"/>
          <a:sy n="64" d="100"/>
        </p:scale>
        <p:origin x="78" y="6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5A2A30-E1C2-B54E-B787-36B11926FA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D9784-FC5A-D242-B55B-471AB0C6A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99CBE-2880-364F-A223-8E393E38EFAB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CF148-8BA6-7343-8172-504427DC63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4008-8F80-F74E-AD36-9C215B2E8B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83193-B706-0248-820A-963D288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8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AE51D-F948-044F-B984-1DA50063DADE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22CBE-7C8D-5A43-B8F2-1E0DADD69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AE34BDE-F187-274E-9C4C-889FD41B90F5}" type="slidenum">
              <a:rPr lang="en-US" sz="1200">
                <a:solidFill>
                  <a:srgbClr val="000000"/>
                </a:solidFill>
                <a:latin typeface="Calibri" charset="0"/>
              </a:rPr>
              <a:pPr eaLnBrk="1" hangingPunct="1"/>
              <a:t>1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05475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z="1800"/>
          </a:p>
        </p:txBody>
      </p:sp>
      <p:sp>
        <p:nvSpPr>
          <p:cNvPr id="105476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207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D7113CB9-9A72-F24E-8D2E-4CA3AFA73C2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523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a6e5f43e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a6e5f43e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2440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0C2E-867D-DD4E-8391-1B9B8CA1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4383C-97A9-124A-AEF5-0ED806051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C478-F15B-724E-AF85-E64CF8CA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228-A5BA-1346-9611-692B566B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6FF3-C71C-ED48-9776-950AEE7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21B6E-8D43-744E-A3DD-654CDB8D9B3C}"/>
              </a:ext>
            </a:extLst>
          </p:cNvPr>
          <p:cNvSpPr/>
          <p:nvPr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9AB1C-D320-0549-AAEC-F1230F672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D94E8C-78C1-7D4E-B6E5-DE7547A8E49B}"/>
              </a:ext>
            </a:extLst>
          </p:cNvPr>
          <p:cNvSpPr/>
          <p:nvPr userDrawn="1"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99126-6C23-A143-AED3-2FECD7895C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89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CA9A-9B9A-534F-95FD-E891BFCB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A16F-A91B-1C45-A986-5C111876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7840-6E64-8C40-87C1-E12DB453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8D39-5AC8-9E42-A42F-03D15CA9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7BFAA-C162-184D-8DCA-D6DDCA02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73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3DC46-CC52-D542-BD49-F11617E6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0C099-3287-F646-A0E4-D1BB44390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5DF1-C987-6449-B6D5-246B71A0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33583-2CA5-3A43-B1BD-8E3BB115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48078-4E13-0B41-81CB-4185BDE2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90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8918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2"/>
          </p:nvPr>
        </p:nvSpPr>
        <p:spPr>
          <a:xfrm>
            <a:off x="6256365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38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02F-1F2D-B444-B55A-C4F3C5F7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F27F-A93E-5F4D-A56A-2D1A7D97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>
            <a:lvl1pPr marL="228600" indent="-228600">
              <a:buClr>
                <a:srgbClr val="751F1C"/>
              </a:buClr>
              <a:buFont typeface="Wingdings" pitchFamily="2" charset="2"/>
              <a:buChar char="q"/>
              <a:defRPr/>
            </a:lvl1pPr>
            <a:lvl2pPr marL="685800" indent="-228600">
              <a:buClr>
                <a:srgbClr val="751F1C"/>
              </a:buClr>
              <a:buFont typeface="Wingdings" pitchFamily="2" charset="2"/>
              <a:buChar char="Ø"/>
              <a:defRPr/>
            </a:lvl2pPr>
            <a:lvl3pPr marL="1143000" indent="-228600">
              <a:buClr>
                <a:srgbClr val="751F1C"/>
              </a:buClr>
              <a:buFont typeface="Wingdings" pitchFamily="2" charset="2"/>
              <a:buChar char="§"/>
              <a:defRPr/>
            </a:lvl3pPr>
            <a:lvl4pPr>
              <a:buClr>
                <a:srgbClr val="751F1C"/>
              </a:buClr>
              <a:defRPr/>
            </a:lvl4pPr>
            <a:lvl5pPr>
              <a:buClr>
                <a:srgbClr val="751F1C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111E-CDCA-8A48-9E4F-8E5C4713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A7B-5F0D-4D4D-A4B4-A06C125A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A7A1E-BB98-BA4F-A384-E8137C5DE3C4}"/>
              </a:ext>
            </a:extLst>
          </p:cNvPr>
          <p:cNvSpPr/>
          <p:nvPr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0FB82A-D375-B84C-8D2D-81B6F63E387B}"/>
              </a:ext>
            </a:extLst>
          </p:cNvPr>
          <p:cNvSpPr/>
          <p:nvPr userDrawn="1"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8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FB0A-3DB3-A345-8219-B9F6A9BE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411F-41B2-6C48-AEAE-739BFA0B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42461-54E1-6D46-BF93-16AF1459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9FC0-1363-5C49-95B8-D929F1D5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E236B-134F-2D4A-A8EE-1AB77160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51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0E46-5FB9-D54A-A84B-C2E808F1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E903-D205-FE44-AFD4-CC6488A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7CC95-2BD1-7846-BA8B-97AEE5931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6A5F7-1AF4-814F-8923-481A4157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7A40A-2F2B-974A-AE7F-0A87A06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1A5CD-B1E3-5B48-A31B-01F28C2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7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F3A7-41ED-9647-BE17-414DBD1B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396B-9CAE-1F4F-847C-3288D715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488D-3628-DE4C-B7DE-20FB932AB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3BD86-7421-2A48-9E0C-66FD535F2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6888-D23C-794B-80C0-857A859C4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AC07E-EBF4-D445-9566-2243B94C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84534-286B-904C-BAFA-9A52EFE7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5E670-3727-FC4D-B4D4-98EC3A19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57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7FA2-1C3C-9343-92D7-79C4B67F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71575-3DCB-CE46-A2C2-9C3A61D8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8BB28-0374-1E4F-A7F5-5025E3F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A72F-893E-0648-B7C9-0BD8B476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0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12482-2FDF-9B4F-8A5B-856E6A24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0C3A-5E05-3440-BA03-3B8D486A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B9481-276E-454B-91C5-5F966916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0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C88E-401E-A641-AB5F-46850AAD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F259-08BD-6749-AAE9-40552F85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348D-083C-D14B-9355-CB6846E45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574DF-2974-094A-9235-E60900E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C1D92-8C0D-184B-A3EC-0A1F2DC8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64B88-CE34-E74B-9539-6BF57D0B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12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96E4-8440-9640-8587-4336F34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27953-0506-4A49-B74D-FF283697A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3257-CCDC-2B4A-8EAA-8F439A85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E1DD-6ED4-8848-B4FC-3F1B0540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2C85-25D2-F84A-93AF-2096AC72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95BE9-A449-FE48-80C3-F628DFD1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96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63FAC-3948-4045-A622-D3E6711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BDCE7-7668-0541-B5C2-982FAF9B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9D35-7B43-CB43-BB2B-2A28B469E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73E24-5133-184A-B08C-013331FC8007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5A10-1710-E346-8043-8C09C0232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8019-EBED-594E-8C9E-EAF1B5AEF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77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ext Box 1"/>
          <p:cNvSpPr txBox="1">
            <a:spLocks noChangeArrowheads="1"/>
          </p:cNvSpPr>
          <p:nvPr/>
        </p:nvSpPr>
        <p:spPr bwMode="auto">
          <a:xfrm>
            <a:off x="2590800" y="1524000"/>
            <a:ext cx="71628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 anchorCtr="1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3200" b="1" dirty="0">
                <a:solidFill>
                  <a:srgbClr val="161645"/>
                </a:solidFill>
                <a:latin typeface="Calibri" charset="0"/>
              </a:rPr>
              <a:t>Paging</a:t>
            </a:r>
          </a:p>
          <a:p>
            <a:pPr algn="ctr"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b="1" dirty="0">
              <a:solidFill>
                <a:srgbClr val="161645"/>
              </a:solidFill>
              <a:latin typeface="Calibri" charset="0"/>
            </a:endParaRPr>
          </a:p>
        </p:txBody>
      </p:sp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1676400" y="3810000"/>
            <a:ext cx="84582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 anchorCtr="1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ts val="700"/>
              </a:spcBef>
              <a:buClr>
                <a:srgbClr val="000000"/>
              </a:buClr>
              <a:buSzPct val="100000"/>
            </a:pPr>
            <a:r>
              <a:rPr lang="en-US" b="1" dirty="0">
                <a:solidFill>
                  <a:srgbClr val="161645"/>
                </a:solidFill>
                <a:latin typeface="Calibri" charset="0"/>
              </a:rPr>
              <a:t>Michael Hewner &amp; Jeff Chase</a:t>
            </a:r>
          </a:p>
          <a:p>
            <a:pPr algn="ctr" eaLnBrk="1" hangingPunct="1">
              <a:spcBef>
                <a:spcPts val="700"/>
              </a:spcBef>
              <a:buClr>
                <a:srgbClr val="000000"/>
              </a:buClr>
              <a:buSzPct val="100000"/>
            </a:pPr>
            <a:r>
              <a:rPr lang="en-US" b="1" dirty="0">
                <a:solidFill>
                  <a:srgbClr val="161645"/>
                </a:solidFill>
                <a:latin typeface="Calibri" charset="0"/>
              </a:rPr>
              <a:t>Duke University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27546-CEFC-4634-B26A-006B0F196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Paging: Pros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A9574-3B54-465A-AD14-063112297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setting up the page table, can be handled by hardware without the OS being involved</a:t>
            </a:r>
          </a:p>
          <a:p>
            <a:r>
              <a:rPr lang="en-US" dirty="0"/>
              <a:t>Lets programs hypothetically use a huge memory space, but we only have to actually give them the memory when they ask</a:t>
            </a:r>
          </a:p>
          <a:p>
            <a:r>
              <a:rPr lang="en-US" dirty="0"/>
              <a:t>Fixed size pages mean no external fragmentation, easy to find a page for a program that needs one</a:t>
            </a:r>
          </a:p>
          <a:p>
            <a:r>
              <a:rPr lang="en-US" dirty="0"/>
              <a:t>Easy to enforce memory protections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837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27546-CEFC-4634-B26A-006B0F196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Paging: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A9574-3B54-465A-AD14-063112297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memory access actually requires 2 memory accesses (one to look up the entry in the page table, one to go to that entry)</a:t>
            </a:r>
          </a:p>
          <a:p>
            <a:r>
              <a:rPr lang="en-US" dirty="0"/>
              <a:t>Fixed size pages means wasted memory (internal fragmentation)</a:t>
            </a:r>
          </a:p>
          <a:p>
            <a:r>
              <a:rPr lang="en-US" dirty="0"/>
              <a:t>Page tables are overhead that use memory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728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/>
          <p:cNvCxnSpPr/>
          <p:nvPr/>
        </p:nvCxnSpPr>
        <p:spPr bwMode="auto">
          <a:xfrm>
            <a:off x="2819400" y="2438400"/>
            <a:ext cx="0" cy="12954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Straight Arrow Connector 35"/>
          <p:cNvCxnSpPr/>
          <p:nvPr/>
        </p:nvCxnSpPr>
        <p:spPr bwMode="auto">
          <a:xfrm flipV="1">
            <a:off x="2971800" y="2438400"/>
            <a:ext cx="0" cy="12954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7" name="Straight Arrow Connector 36"/>
          <p:cNvCxnSpPr/>
          <p:nvPr/>
        </p:nvCxnSpPr>
        <p:spPr bwMode="auto">
          <a:xfrm>
            <a:off x="4495800" y="2438400"/>
            <a:ext cx="0" cy="12954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Straight Arrow Connector 37"/>
          <p:cNvCxnSpPr/>
          <p:nvPr/>
        </p:nvCxnSpPr>
        <p:spPr bwMode="auto">
          <a:xfrm flipV="1">
            <a:off x="4648200" y="2438400"/>
            <a:ext cx="0" cy="12954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Straight Arrow Connector 38"/>
          <p:cNvCxnSpPr/>
          <p:nvPr/>
        </p:nvCxnSpPr>
        <p:spPr bwMode="auto">
          <a:xfrm>
            <a:off x="6172200" y="2438400"/>
            <a:ext cx="0" cy="12954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0" name="Straight Arrow Connector 39"/>
          <p:cNvCxnSpPr/>
          <p:nvPr/>
        </p:nvCxnSpPr>
        <p:spPr bwMode="auto">
          <a:xfrm flipV="1">
            <a:off x="6324600" y="2438400"/>
            <a:ext cx="0" cy="12954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81200" y="-339725"/>
            <a:ext cx="8458200" cy="1554163"/>
          </a:xfrm>
        </p:spPr>
        <p:txBody>
          <a:bodyPr/>
          <a:lstStyle/>
          <a:p>
            <a:r>
              <a:rPr lang="en-US"/>
              <a:t>Memory management: user/kernel</a:t>
            </a:r>
            <a:endParaRPr lang="en-US" dirty="0"/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1981200" y="5334001"/>
            <a:ext cx="4953000" cy="894443"/>
          </a:xfrm>
          <a:prstGeom prst="rect">
            <a:avLst/>
          </a:prstGeom>
          <a:solidFill>
            <a:srgbClr val="4D8CF1"/>
          </a:solidFill>
          <a:ln w="9525">
            <a:solidFill>
              <a:srgbClr val="003367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</a:pPr>
            <a:endParaRPr lang="en-US" kern="0">
              <a:solidFill>
                <a:srgbClr val="37305A"/>
              </a:solidFill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2371726" y="3741058"/>
            <a:ext cx="4333875" cy="526143"/>
          </a:xfrm>
          <a:prstGeom prst="rect">
            <a:avLst/>
          </a:prstGeom>
          <a:solidFill>
            <a:srgbClr val="FFFF99"/>
          </a:solidFill>
          <a:ln w="9525">
            <a:solidFill>
              <a:srgbClr val="003367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</a:pPr>
            <a:endParaRPr lang="en-US" kern="0">
              <a:solidFill>
                <a:srgbClr val="37305A"/>
              </a:solidFill>
            </a:endParaRPr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2371726" y="1676400"/>
            <a:ext cx="4333875" cy="789214"/>
          </a:xfrm>
          <a:prstGeom prst="rect">
            <a:avLst/>
          </a:prstGeom>
          <a:solidFill>
            <a:srgbClr val="738300"/>
          </a:solidFill>
          <a:ln w="9525">
            <a:solidFill>
              <a:srgbClr val="003367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defRPr/>
            </a:pPr>
            <a:endParaRPr lang="en-US" kern="0">
              <a:solidFill>
                <a:srgbClr val="37305A"/>
              </a:solidFill>
              <a:cs typeface="Arial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491314" y="3733800"/>
            <a:ext cx="1561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37305A"/>
                </a:solidFill>
              </a:rPr>
              <a:t>Heap manager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886200" y="5562600"/>
            <a:ext cx="1085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37305A"/>
                </a:solidFill>
              </a:rPr>
              <a:t>OS kernel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321493" y="1885890"/>
            <a:ext cx="24304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kern="0" dirty="0">
                <a:solidFill>
                  <a:srgbClr val="003367">
                    <a:lumMod val="50000"/>
                  </a:srgbClr>
                </a:solidFill>
              </a:rPr>
              <a:t>Program (app or test)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1981200" y="1447800"/>
            <a:ext cx="4953000" cy="3048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en-US">
              <a:solidFill>
                <a:prstClr val="white"/>
              </a:solidFill>
              <a:cs typeface="Arial" charset="0"/>
            </a:endParaRPr>
          </a:p>
        </p:txBody>
      </p:sp>
      <p:cxnSp>
        <p:nvCxnSpPr>
          <p:cNvPr id="41" name="Straight Arrow Connector 40"/>
          <p:cNvCxnSpPr/>
          <p:nvPr/>
        </p:nvCxnSpPr>
        <p:spPr bwMode="auto">
          <a:xfrm>
            <a:off x="2895600" y="4267200"/>
            <a:ext cx="0" cy="10668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2" name="Straight Arrow Connector 41"/>
          <p:cNvCxnSpPr/>
          <p:nvPr/>
        </p:nvCxnSpPr>
        <p:spPr bwMode="auto">
          <a:xfrm flipV="1">
            <a:off x="2971800" y="4267200"/>
            <a:ext cx="0" cy="10668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7" name="Rectangle 46"/>
          <p:cNvSpPr/>
          <p:nvPr/>
        </p:nvSpPr>
        <p:spPr>
          <a:xfrm>
            <a:off x="2250748" y="2907268"/>
            <a:ext cx="630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kern="0" dirty="0">
                <a:solidFill>
                  <a:srgbClr val="37305A"/>
                </a:solidFill>
              </a:rPr>
              <a:t>a</a:t>
            </a:r>
            <a:r>
              <a:rPr lang="en-US" b="1" kern="0" dirty="0" err="1">
                <a:solidFill>
                  <a:srgbClr val="37305A"/>
                </a:solidFill>
              </a:rPr>
              <a:t>lloc</a:t>
            </a:r>
            <a:endParaRPr lang="en-US" b="1" kern="0" dirty="0">
              <a:solidFill>
                <a:srgbClr val="37305A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900753" y="2907268"/>
            <a:ext cx="630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kern="0" dirty="0">
                <a:solidFill>
                  <a:srgbClr val="37305A"/>
                </a:solidFill>
              </a:rPr>
              <a:t>a</a:t>
            </a:r>
            <a:r>
              <a:rPr lang="en-US" b="1" kern="0" dirty="0" err="1">
                <a:solidFill>
                  <a:srgbClr val="37305A"/>
                </a:solidFill>
              </a:rPr>
              <a:t>lloc</a:t>
            </a:r>
            <a:endParaRPr lang="en-US" b="1" kern="0" dirty="0">
              <a:solidFill>
                <a:srgbClr val="37305A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455216" y="2743201"/>
            <a:ext cx="7489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kern="0" dirty="0">
                <a:solidFill>
                  <a:srgbClr val="37305A"/>
                </a:solidFill>
              </a:rPr>
              <a:t>free</a:t>
            </a:r>
          </a:p>
          <a:p>
            <a:pPr algn="ctr"/>
            <a:r>
              <a:rPr lang="en-US" b="1" kern="0" dirty="0">
                <a:solidFill>
                  <a:srgbClr val="37305A"/>
                </a:solidFill>
              </a:rPr>
              <a:t>“0xA”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997655" y="2907268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kern="0" dirty="0">
                <a:solidFill>
                  <a:srgbClr val="37305A"/>
                </a:solidFill>
              </a:rPr>
              <a:t>“0xA”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621071" y="2895600"/>
            <a:ext cx="739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kern="0" dirty="0">
                <a:solidFill>
                  <a:srgbClr val="37305A"/>
                </a:solidFill>
              </a:rPr>
              <a:t>“0xB”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238063" y="2895600"/>
            <a:ext cx="620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kern="0" dirty="0">
                <a:solidFill>
                  <a:srgbClr val="37305A"/>
                </a:solidFill>
              </a:rPr>
              <a:t>“ok”</a:t>
            </a:r>
          </a:p>
        </p:txBody>
      </p:sp>
      <p:sp>
        <p:nvSpPr>
          <p:cNvPr id="53" name="Rectangle 52"/>
          <p:cNvSpPr/>
          <p:nvPr/>
        </p:nvSpPr>
        <p:spPr>
          <a:xfrm>
            <a:off x="2167264" y="4572000"/>
            <a:ext cx="797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kern="0">
                <a:solidFill>
                  <a:srgbClr val="37305A"/>
                </a:solidFill>
              </a:rPr>
              <a:t>mmap</a:t>
            </a:r>
            <a:endParaRPr lang="en-US" b="1" kern="0" dirty="0">
              <a:solidFill>
                <a:srgbClr val="37305A"/>
              </a:solidFill>
            </a:endParaRPr>
          </a:p>
        </p:txBody>
      </p:sp>
      <p:cxnSp>
        <p:nvCxnSpPr>
          <p:cNvPr id="68" name="Straight Connector 292"/>
          <p:cNvCxnSpPr>
            <a:cxnSpLocks noChangeShapeType="1"/>
          </p:cNvCxnSpPr>
          <p:nvPr/>
        </p:nvCxnSpPr>
        <p:spPr bwMode="auto">
          <a:xfrm flipV="1">
            <a:off x="6477000" y="3264932"/>
            <a:ext cx="1371601" cy="6997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9" name="Rectangle 302"/>
          <p:cNvSpPr>
            <a:spLocks noChangeArrowheads="1"/>
          </p:cNvSpPr>
          <p:nvPr/>
        </p:nvSpPr>
        <p:spPr bwMode="auto">
          <a:xfrm>
            <a:off x="7467601" y="2492514"/>
            <a:ext cx="280099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2000" b="1" dirty="0">
                <a:solidFill>
                  <a:srgbClr val="003367"/>
                </a:solidFill>
              </a:rPr>
              <a:t>User code</a:t>
            </a:r>
            <a:r>
              <a:rPr lang="en-US" sz="2000" dirty="0">
                <a:solidFill>
                  <a:srgbClr val="003367"/>
                </a:solidFill>
              </a:rPr>
              <a:t>: works for the user and program.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048000" y="4572001"/>
            <a:ext cx="24320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37305A"/>
                </a:solidFill>
              </a:rPr>
              <a:t>system call, and other</a:t>
            </a:r>
          </a:p>
          <a:p>
            <a:r>
              <a:rPr lang="en-US" kern="0" dirty="0" err="1">
                <a:solidFill>
                  <a:srgbClr val="37305A"/>
                </a:solidFill>
              </a:rPr>
              <a:t>syscalls</a:t>
            </a:r>
            <a:r>
              <a:rPr lang="en-US" kern="0" dirty="0">
                <a:solidFill>
                  <a:srgbClr val="37305A"/>
                </a:solidFill>
              </a:rPr>
              <a:t> involving </a:t>
            </a:r>
            <a:r>
              <a:rPr lang="en-US" b="1" kern="0" dirty="0" err="1">
                <a:solidFill>
                  <a:srgbClr val="37305A"/>
                </a:solidFill>
              </a:rPr>
              <a:t>mmap</a:t>
            </a:r>
            <a:endParaRPr lang="en-US" b="1" kern="0" dirty="0">
              <a:solidFill>
                <a:srgbClr val="37305A"/>
              </a:solidFill>
            </a:endParaRPr>
          </a:p>
        </p:txBody>
      </p:sp>
      <p:cxnSp>
        <p:nvCxnSpPr>
          <p:cNvPr id="44" name="Straight Connector 292"/>
          <p:cNvCxnSpPr>
            <a:cxnSpLocks noChangeShapeType="1"/>
          </p:cNvCxnSpPr>
          <p:nvPr/>
        </p:nvCxnSpPr>
        <p:spPr bwMode="auto">
          <a:xfrm flipV="1">
            <a:off x="6548405" y="4862900"/>
            <a:ext cx="1371601" cy="6997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5" name="Rectangle 302"/>
          <p:cNvSpPr>
            <a:spLocks noChangeArrowheads="1"/>
          </p:cNvSpPr>
          <p:nvPr/>
        </p:nvSpPr>
        <p:spPr bwMode="auto">
          <a:xfrm>
            <a:off x="7453714" y="3810001"/>
            <a:ext cx="298568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2000" b="1" dirty="0">
                <a:solidFill>
                  <a:srgbClr val="003367"/>
                </a:solidFill>
              </a:rPr>
              <a:t>Kernel code</a:t>
            </a:r>
            <a:r>
              <a:rPr lang="en-US" sz="2000" dirty="0">
                <a:solidFill>
                  <a:srgbClr val="003367"/>
                </a:solidFill>
              </a:rPr>
              <a:t>: works for the system and all of its users and programs.</a:t>
            </a:r>
          </a:p>
        </p:txBody>
      </p:sp>
    </p:spTree>
    <p:extLst>
      <p:ext uri="{BB962C8B-B14F-4D97-AF65-F5344CB8AC3E}">
        <p14:creationId xmlns:p14="http://schemas.microsoft.com/office/powerpoint/2010/main" val="3882819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B932-AB92-4DC1-9E0C-68CFC6B66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Address Space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675923-CD98-495C-81C1-EE30654FC7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/>
          <a:stretch/>
        </p:blipFill>
        <p:spPr>
          <a:xfrm>
            <a:off x="838200" y="1690688"/>
            <a:ext cx="2864370" cy="50866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F3862F-5AA6-450C-86C9-2D532F9832E7}"/>
              </a:ext>
            </a:extLst>
          </p:cNvPr>
          <p:cNvSpPr txBox="1"/>
          <p:nvPr/>
        </p:nvSpPr>
        <p:spPr>
          <a:xfrm>
            <a:off x="3942413" y="2023672"/>
            <a:ext cx="70453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Where are other programs in this picture?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This model of program memory isn’t real – its an illusion that the OS provides (with a significant assist from your CPU)</a:t>
            </a:r>
          </a:p>
        </p:txBody>
      </p:sp>
    </p:spTree>
    <p:extLst>
      <p:ext uri="{BB962C8B-B14F-4D97-AF65-F5344CB8AC3E}">
        <p14:creationId xmlns:p14="http://schemas.microsoft.com/office/powerpoint/2010/main" val="2781966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9DF5F9-6D59-4B3A-A61D-361632D4A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594802"/>
          </a:xfrm>
        </p:spPr>
        <p:txBody>
          <a:bodyPr>
            <a:normAutofit/>
          </a:bodyPr>
          <a:lstStyle/>
          <a:p>
            <a:r>
              <a:rPr lang="en-US" dirty="0"/>
              <a:t>The addresses your program accesses are not “real” addresses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ECF6F9-61F9-461F-BCA3-E4756E753D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418080"/>
            <a:ext cx="10972800" cy="4149820"/>
          </a:xfrm>
        </p:spPr>
        <p:txBody>
          <a:bodyPr/>
          <a:lstStyle/>
          <a:p>
            <a:r>
              <a:rPr lang="en-US" dirty="0"/>
              <a:t>That is they do not correspond to an offset in your physical RAM</a:t>
            </a:r>
          </a:p>
          <a:p>
            <a:r>
              <a:rPr lang="en-US" dirty="0"/>
              <a:t>Instead the address your programs use are always virtual addresses</a:t>
            </a:r>
          </a:p>
          <a:p>
            <a:r>
              <a:rPr lang="en-US" dirty="0"/>
              <a:t>The virtual addresses are translated into physical addresses (which is what is passed to the memory hardware)</a:t>
            </a:r>
          </a:p>
        </p:txBody>
      </p:sp>
    </p:spTree>
    <p:extLst>
      <p:ext uri="{BB962C8B-B14F-4D97-AF65-F5344CB8AC3E}">
        <p14:creationId xmlns:p14="http://schemas.microsoft.com/office/powerpoint/2010/main" val="559912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Paging: </a:t>
            </a:r>
            <a:r>
              <a:rPr lang="en">
                <a:solidFill>
                  <a:srgbClr val="DCB439"/>
                </a:solidFill>
              </a:rPr>
              <a:t>Overview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96" name="Google Shape;96;p23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6472188" cy="48958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dirty="0">
                <a:solidFill>
                  <a:srgbClr val="000000"/>
                </a:solidFill>
              </a:rPr>
              <a:t>Rather than chop memory up into </a:t>
            </a:r>
            <a:r>
              <a:rPr lang="en" b="1" i="1" dirty="0">
                <a:solidFill>
                  <a:srgbClr val="5F1709"/>
                </a:solidFill>
              </a:rPr>
              <a:t>variable sized pieces</a:t>
            </a:r>
            <a:r>
              <a:rPr lang="en" dirty="0">
                <a:solidFill>
                  <a:srgbClr val="000000"/>
                </a:solidFill>
              </a:rPr>
              <a:t>, paging uses </a:t>
            </a:r>
            <a:r>
              <a:rPr lang="en" b="1" dirty="0">
                <a:solidFill>
                  <a:srgbClr val="002B5B"/>
                </a:solidFill>
              </a:rPr>
              <a:t>fixed-sized</a:t>
            </a:r>
            <a:r>
              <a:rPr lang="en" dirty="0">
                <a:solidFill>
                  <a:srgbClr val="002B5B"/>
                </a:solidFill>
              </a:rPr>
              <a:t> </a:t>
            </a:r>
            <a:r>
              <a:rPr lang="en" dirty="0">
                <a:solidFill>
                  <a:srgbClr val="000000"/>
                </a:solidFill>
              </a:rPr>
              <a:t>units called </a:t>
            </a:r>
            <a:r>
              <a:rPr lang="en" b="1" dirty="0">
                <a:solidFill>
                  <a:srgbClr val="5AABBC"/>
                </a:solidFill>
              </a:rPr>
              <a:t>pages</a:t>
            </a:r>
            <a:r>
              <a:rPr lang="en" dirty="0">
                <a:solidFill>
                  <a:srgbClr val="000000"/>
                </a:solidFill>
              </a:rPr>
              <a:t>:</a:t>
            </a:r>
            <a:endParaRPr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solidFill>
                <a:srgbClr val="000000"/>
              </a:solidFill>
            </a:endParaRPr>
          </a:p>
          <a:p>
            <a:pPr indent="-381000">
              <a:lnSpc>
                <a:spcPct val="100000"/>
              </a:lnSpc>
              <a:buClr>
                <a:srgbClr val="000000"/>
              </a:buClr>
              <a:buSzPts val="2400"/>
            </a:pPr>
            <a:r>
              <a:rPr lang="en" sz="2400" dirty="0">
                <a:solidFill>
                  <a:srgbClr val="000000"/>
                </a:solidFill>
              </a:rPr>
              <a:t>Each </a:t>
            </a:r>
            <a:r>
              <a:rPr lang="en" sz="2400" b="1" dirty="0">
                <a:solidFill>
                  <a:srgbClr val="465510"/>
                </a:solidFill>
              </a:rPr>
              <a:t>process</a:t>
            </a:r>
            <a:r>
              <a:rPr lang="en" sz="2400" dirty="0">
                <a:solidFill>
                  <a:srgbClr val="000000"/>
                </a:solidFill>
              </a:rPr>
              <a:t> has an </a:t>
            </a:r>
            <a:r>
              <a:rPr lang="en" sz="2400" b="1" dirty="0">
                <a:solidFill>
                  <a:srgbClr val="999623"/>
                </a:solidFill>
              </a:rPr>
              <a:t>address space</a:t>
            </a:r>
            <a:r>
              <a:rPr lang="en" sz="2400" dirty="0">
                <a:solidFill>
                  <a:srgbClr val="000000"/>
                </a:solidFill>
              </a:rPr>
              <a:t> that consists of </a:t>
            </a:r>
            <a:r>
              <a:rPr lang="en" sz="2400" b="1" dirty="0">
                <a:solidFill>
                  <a:srgbClr val="002B5B"/>
                </a:solidFill>
              </a:rPr>
              <a:t>fixed-size</a:t>
            </a:r>
            <a:r>
              <a:rPr lang="en" sz="2400" dirty="0">
                <a:solidFill>
                  <a:srgbClr val="000000"/>
                </a:solidFill>
              </a:rPr>
              <a:t> </a:t>
            </a:r>
            <a:r>
              <a:rPr lang="en" sz="2400" b="1" dirty="0">
                <a:solidFill>
                  <a:srgbClr val="5AABBC"/>
                </a:solidFill>
              </a:rPr>
              <a:t>pages</a:t>
            </a:r>
            <a:br>
              <a:rPr lang="en" sz="2400" dirty="0">
                <a:solidFill>
                  <a:srgbClr val="000000"/>
                </a:solidFill>
              </a:rPr>
            </a:br>
            <a:endParaRPr sz="2400" dirty="0">
              <a:solidFill>
                <a:srgbClr val="000000"/>
              </a:solidFill>
            </a:endParaRPr>
          </a:p>
          <a:p>
            <a:pPr indent="-3810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" sz="2400" dirty="0">
                <a:solidFill>
                  <a:srgbClr val="000000"/>
                </a:solidFill>
              </a:rPr>
              <a:t>Each </a:t>
            </a:r>
            <a:r>
              <a:rPr lang="en" sz="2400" b="1" dirty="0">
                <a:solidFill>
                  <a:srgbClr val="5AABBC"/>
                </a:solidFill>
              </a:rPr>
              <a:t>page</a:t>
            </a:r>
            <a:r>
              <a:rPr lang="en" sz="2400" dirty="0">
                <a:solidFill>
                  <a:srgbClr val="000000"/>
                </a:solidFill>
              </a:rPr>
              <a:t> maps to a</a:t>
            </a:r>
            <a:r>
              <a:rPr lang="en" sz="2400" b="1" dirty="0">
                <a:solidFill>
                  <a:srgbClr val="4A3651"/>
                </a:solidFill>
              </a:rPr>
              <a:t> </a:t>
            </a:r>
            <a:r>
              <a:rPr lang="en" sz="2400" dirty="0"/>
              <a:t>physical </a:t>
            </a:r>
            <a:r>
              <a:rPr lang="en-US" sz="2400" dirty="0"/>
              <a:t>space </a:t>
            </a:r>
            <a:r>
              <a:rPr lang="en" sz="2400" b="1" dirty="0">
                <a:solidFill>
                  <a:srgbClr val="4A3651"/>
                </a:solidFill>
              </a:rPr>
              <a:t>frame</a:t>
            </a:r>
            <a:r>
              <a:rPr lang="en" sz="2400" dirty="0">
                <a:solidFill>
                  <a:srgbClr val="000000"/>
                </a:solidFill>
              </a:rPr>
              <a:t> (of the same size)</a:t>
            </a:r>
            <a:endParaRPr sz="2400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565B3E-D93E-4E84-874F-F9262DCA0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388" y="1690688"/>
            <a:ext cx="4696380" cy="363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339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95B27-3CD3-4B8A-8D4E-26B03F75A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Paging: Address translation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76326-A251-46A2-A640-8E647590F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17553" cy="489585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</a:rPr>
              <a:t>Address generated by CPU is divided into:</a:t>
            </a:r>
            <a:endParaRPr lang="en-US" sz="3600" dirty="0"/>
          </a:p>
          <a:p>
            <a:pPr>
              <a:lnSpc>
                <a:spcPct val="100000"/>
              </a:lnSpc>
            </a:pPr>
            <a:r>
              <a:rPr lang="en-US" sz="2000" b="1" dirty="0">
                <a:latin typeface="Arial"/>
                <a:ea typeface="ＭＳ Ｐゴシック"/>
              </a:rPr>
              <a:t>Page number (</a:t>
            </a:r>
            <a:r>
              <a:rPr lang="en-US" sz="2000" b="1" i="1" dirty="0">
                <a:latin typeface="Arial"/>
                <a:ea typeface="ＭＳ Ｐゴシック"/>
              </a:rPr>
              <a:t>p</a:t>
            </a:r>
            <a:r>
              <a:rPr lang="en-US" sz="2000" b="1" dirty="0">
                <a:latin typeface="Arial"/>
                <a:ea typeface="ＭＳ Ｐゴシック"/>
              </a:rPr>
              <a:t>)</a:t>
            </a:r>
            <a:r>
              <a:rPr lang="en-US" sz="2000" dirty="0">
                <a:latin typeface="Arial"/>
                <a:ea typeface="ＭＳ Ｐゴシック"/>
              </a:rPr>
              <a:t> – used as an index into a </a:t>
            </a:r>
            <a:r>
              <a:rPr lang="en-US" sz="2000" i="1" dirty="0">
                <a:latin typeface="Arial"/>
                <a:ea typeface="ＭＳ Ｐゴシック"/>
              </a:rPr>
              <a:t>page</a:t>
            </a:r>
            <a:r>
              <a:rPr lang="en-US" sz="2000" dirty="0">
                <a:latin typeface="Arial"/>
                <a:ea typeface="ＭＳ Ｐゴシック"/>
              </a:rPr>
              <a:t> </a:t>
            </a:r>
            <a:r>
              <a:rPr lang="en-US" sz="2000" i="1" dirty="0">
                <a:latin typeface="Arial"/>
                <a:ea typeface="ＭＳ Ｐゴシック"/>
              </a:rPr>
              <a:t>table</a:t>
            </a:r>
            <a:r>
              <a:rPr lang="en-US" sz="2000" dirty="0">
                <a:latin typeface="Arial"/>
                <a:ea typeface="ＭＳ Ｐゴシック"/>
              </a:rPr>
              <a:t> which contains base address of each page in physical memory</a:t>
            </a: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2000" b="1" dirty="0">
                <a:latin typeface="Arial"/>
                <a:ea typeface="ＭＳ Ｐゴシック"/>
              </a:rPr>
              <a:t>Page offset (d)</a:t>
            </a:r>
            <a:r>
              <a:rPr lang="en-US" sz="2000" dirty="0">
                <a:latin typeface="Arial"/>
                <a:ea typeface="ＭＳ Ｐゴシック"/>
              </a:rPr>
              <a:t> – combined with base address to define the physical memory address that is sent by the MMU</a:t>
            </a:r>
            <a:endParaRPr lang="en-US" sz="3600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lvl="1">
              <a:lnSpc>
                <a:spcPct val="100000"/>
              </a:lnSpc>
              <a:buSzPct val="25000"/>
            </a:pPr>
            <a:endParaRPr lang="en-US" sz="1600" dirty="0">
              <a:latin typeface="Arial"/>
              <a:ea typeface="ＭＳ Ｐゴシック"/>
            </a:endParaRPr>
          </a:p>
          <a:p>
            <a:pPr lvl="1">
              <a:lnSpc>
                <a:spcPct val="100000"/>
              </a:lnSpc>
              <a:buSzPct val="25000"/>
            </a:pPr>
            <a:r>
              <a:rPr lang="en-US" dirty="0">
                <a:latin typeface="Arial"/>
                <a:ea typeface="ＭＳ Ｐゴシック"/>
              </a:rPr>
              <a:t>Maximum page number = 2</a:t>
            </a:r>
            <a:r>
              <a:rPr lang="en-US" i="1" baseline="30000" dirty="0">
                <a:latin typeface="Arial"/>
                <a:ea typeface="ＭＳ Ｐゴシック"/>
              </a:rPr>
              <a:t>l</a:t>
            </a:r>
            <a:r>
              <a:rPr lang="en-US" i="1" dirty="0">
                <a:latin typeface="Arial"/>
                <a:ea typeface="ＭＳ Ｐゴシック"/>
              </a:rPr>
              <a:t> and page size 2</a:t>
            </a:r>
            <a:r>
              <a:rPr lang="en-US" baseline="30000" dirty="0">
                <a:latin typeface="Arial"/>
                <a:ea typeface="ＭＳ Ｐゴシック"/>
              </a:rPr>
              <a:t>m</a:t>
            </a:r>
            <a:endParaRPr lang="en-US" sz="3600" baseline="30000" dirty="0"/>
          </a:p>
          <a:p>
            <a:endParaRPr lang="en-US" dirty="0"/>
          </a:p>
        </p:txBody>
      </p:sp>
      <p:sp>
        <p:nvSpPr>
          <p:cNvPr id="21" name="CustomShape 5">
            <a:extLst>
              <a:ext uri="{FF2B5EF4-FFF2-40B4-BE49-F238E27FC236}">
                <a16:creationId xmlns:a16="http://schemas.microsoft.com/office/drawing/2014/main" id="{5349A45A-B755-47D3-AC77-57BCC3924D8E}"/>
              </a:ext>
            </a:extLst>
          </p:cNvPr>
          <p:cNvSpPr/>
          <p:nvPr/>
        </p:nvSpPr>
        <p:spPr>
          <a:xfrm>
            <a:off x="2549261" y="4071936"/>
            <a:ext cx="1521720" cy="362880"/>
          </a:xfrm>
          <a:prstGeom prst="rect">
            <a:avLst/>
          </a:prstGeom>
        </p:spPr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dirty="0">
                <a:latin typeface="Arial"/>
                <a:ea typeface="ＭＳ Ｐゴシック"/>
              </a:rPr>
              <a:t>page number</a:t>
            </a:r>
            <a:endParaRPr dirty="0"/>
          </a:p>
        </p:txBody>
      </p:sp>
      <p:sp>
        <p:nvSpPr>
          <p:cNvPr id="22" name="CustomShape 6">
            <a:extLst>
              <a:ext uri="{FF2B5EF4-FFF2-40B4-BE49-F238E27FC236}">
                <a16:creationId xmlns:a16="http://schemas.microsoft.com/office/drawing/2014/main" id="{FCECE628-7EE7-4EBD-A782-F6641727372C}"/>
              </a:ext>
            </a:extLst>
          </p:cNvPr>
          <p:cNvSpPr/>
          <p:nvPr/>
        </p:nvSpPr>
        <p:spPr>
          <a:xfrm>
            <a:off x="4339440" y="4034251"/>
            <a:ext cx="1311120" cy="362880"/>
          </a:xfrm>
          <a:prstGeom prst="rect">
            <a:avLst/>
          </a:prstGeom>
        </p:spPr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dirty="0">
                <a:latin typeface="Arial"/>
                <a:ea typeface="ＭＳ Ｐゴシック"/>
              </a:rPr>
              <a:t>page offset</a:t>
            </a:r>
            <a:endParaRPr dirty="0"/>
          </a:p>
        </p:txBody>
      </p:sp>
      <p:sp>
        <p:nvSpPr>
          <p:cNvPr id="23" name="CustomShape 9">
            <a:extLst>
              <a:ext uri="{FF2B5EF4-FFF2-40B4-BE49-F238E27FC236}">
                <a16:creationId xmlns:a16="http://schemas.microsoft.com/office/drawing/2014/main" id="{2FE97D4D-0731-4193-A83B-EAD5E208C554}"/>
              </a:ext>
            </a:extLst>
          </p:cNvPr>
          <p:cNvSpPr/>
          <p:nvPr/>
        </p:nvSpPr>
        <p:spPr>
          <a:xfrm>
            <a:off x="2905704" y="4912920"/>
            <a:ext cx="791280" cy="3628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i="1" dirty="0">
                <a:solidFill>
                  <a:schemeClr val="accent1"/>
                </a:solidFill>
                <a:latin typeface="Arial"/>
                <a:ea typeface="ＭＳ Ｐゴシック"/>
              </a:rPr>
              <a:t>l - m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24" name="CustomShape 10">
            <a:extLst>
              <a:ext uri="{FF2B5EF4-FFF2-40B4-BE49-F238E27FC236}">
                <a16:creationId xmlns:a16="http://schemas.microsoft.com/office/drawing/2014/main" id="{D57DCEDF-4203-4F89-B218-DF275753D449}"/>
              </a:ext>
            </a:extLst>
          </p:cNvPr>
          <p:cNvSpPr/>
          <p:nvPr/>
        </p:nvSpPr>
        <p:spPr>
          <a:xfrm>
            <a:off x="4591440" y="4922280"/>
            <a:ext cx="435600" cy="3628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i="1" dirty="0">
                <a:solidFill>
                  <a:schemeClr val="accent1"/>
                </a:solidFill>
                <a:ea typeface="ＭＳ Ｐゴシック"/>
              </a:rPr>
              <a:t>m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25" name="CustomShape 3">
            <a:extLst>
              <a:ext uri="{FF2B5EF4-FFF2-40B4-BE49-F238E27FC236}">
                <a16:creationId xmlns:a16="http://schemas.microsoft.com/office/drawing/2014/main" id="{53DD6A11-4DE6-4495-863B-FAD47DA87EC3}"/>
              </a:ext>
            </a:extLst>
          </p:cNvPr>
          <p:cNvSpPr/>
          <p:nvPr/>
        </p:nvSpPr>
        <p:spPr>
          <a:xfrm>
            <a:off x="2478240" y="4437360"/>
            <a:ext cx="1658754" cy="43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26" name="CustomShape 3">
            <a:extLst>
              <a:ext uri="{FF2B5EF4-FFF2-40B4-BE49-F238E27FC236}">
                <a16:creationId xmlns:a16="http://schemas.microsoft.com/office/drawing/2014/main" id="{895F5FBB-0CD1-4F78-8208-7BC22CA3C255}"/>
              </a:ext>
            </a:extLst>
          </p:cNvPr>
          <p:cNvSpPr/>
          <p:nvPr/>
        </p:nvSpPr>
        <p:spPr>
          <a:xfrm>
            <a:off x="4197663" y="4437360"/>
            <a:ext cx="1972318" cy="435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pic>
        <p:nvPicPr>
          <p:cNvPr id="28" name="Picture 6">
            <a:extLst>
              <a:ext uri="{FF2B5EF4-FFF2-40B4-BE49-F238E27FC236}">
                <a16:creationId xmlns:a16="http://schemas.microsoft.com/office/drawing/2014/main" id="{A87C3310-6CAF-4DB3-98FD-DB4D8C109A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053408" y="1619667"/>
            <a:ext cx="3758400" cy="468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41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F93FA-C63F-4A33-8A8E-731857D0A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Paging: Address translation (cont.) 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9F74287-6F74-448E-9326-666591245A8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0078" y="1488274"/>
            <a:ext cx="7099184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43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E4EE6-BA40-408C-9AB1-53AAD2831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 process has its own page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195F7-9FB0-47DE-B3E2-42EF0CB46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page table is in memory – in intel CPUs its address is set in the CR3 register.  When a process switch occurs, we update this register.</a:t>
            </a:r>
          </a:p>
          <a:p>
            <a:r>
              <a:rPr lang="en-US" dirty="0" err="1"/>
              <a:t>Syscalls</a:t>
            </a:r>
            <a:r>
              <a:rPr lang="en-US" dirty="0"/>
              <a:t> like </a:t>
            </a:r>
            <a:r>
              <a:rPr lang="en-US" dirty="0" err="1"/>
              <a:t>mmap</a:t>
            </a:r>
            <a:r>
              <a:rPr lang="en-US" dirty="0"/>
              <a:t> update the page table, mapping previously unmapped parts of a programs address space to frames in physical memory</a:t>
            </a:r>
          </a:p>
          <a:p>
            <a:r>
              <a:rPr lang="en-US" dirty="0"/>
              <a:t>This means that though some processes might seem to have identical addresses they map to different frames in the actual memory</a:t>
            </a:r>
          </a:p>
        </p:txBody>
      </p:sp>
    </p:spTree>
    <p:extLst>
      <p:ext uri="{BB962C8B-B14F-4D97-AF65-F5344CB8AC3E}">
        <p14:creationId xmlns:p14="http://schemas.microsoft.com/office/powerpoint/2010/main" val="30602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34C1B-1EAC-422D-BF3F-67FBBC93E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Protections with Page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A160C-957D-45C2-B2A8-3F8A8D2C3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 normal circumstances, its impossible for a program to access the memory of another program – its addresses just don’t lead to the right parts of physical memory</a:t>
            </a:r>
          </a:p>
          <a:p>
            <a:r>
              <a:rPr lang="en-US" dirty="0"/>
              <a:t>If a program uses an address that’s unmapped in the page table, it triggers a page fault and the OS gets involved</a:t>
            </a:r>
          </a:p>
          <a:p>
            <a:r>
              <a:rPr lang="en-US" dirty="0"/>
              <a:t>Pages can also be annotated with other protections – e.g. whether they are writable, can contain executable programs and the CPU can enforce those rules</a:t>
            </a:r>
          </a:p>
          <a:p>
            <a:r>
              <a:rPr lang="en-US" dirty="0"/>
              <a:t>When a frame is initially allocated to a program it needs to be zeroed out (but its usually not safe to rely on this in C)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02399"/>
      </p:ext>
    </p:extLst>
  </p:cSld>
  <p:clrMapOvr>
    <a:masterClrMapping/>
  </p:clrMapOvr>
</p:sld>
</file>

<file path=ppt/theme/theme1.xml><?xml version="1.0" encoding="utf-8"?>
<a:theme xmlns:a="http://schemas.openxmlformats.org/drawingml/2006/main" name="rose_them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7972E471-24C6-5242-B939-B1FFEEF02895}" vid="{D522D31D-C344-5945-8521-07413D7E63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rose_themed</Template>
  <TotalTime>19749</TotalTime>
  <Words>597</Words>
  <Application>Microsoft Office PowerPoint</Application>
  <PresentationFormat>Widescreen</PresentationFormat>
  <Paragraphs>65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Times New Roman</vt:lpstr>
      <vt:lpstr>Wingdings</vt:lpstr>
      <vt:lpstr>Calibri</vt:lpstr>
      <vt:lpstr>Arial</vt:lpstr>
      <vt:lpstr>Calibri Light</vt:lpstr>
      <vt:lpstr>rose_themed</vt:lpstr>
      <vt:lpstr>PowerPoint Presentation</vt:lpstr>
      <vt:lpstr>Memory management: user/kernel</vt:lpstr>
      <vt:lpstr>Virtual Address Space</vt:lpstr>
      <vt:lpstr>The addresses your program accesses are not “real” addresses</vt:lpstr>
      <vt:lpstr>Paging: Overview</vt:lpstr>
      <vt:lpstr>Paging: Address translation </vt:lpstr>
      <vt:lpstr>Paging: Address translation (cont.) </vt:lpstr>
      <vt:lpstr>Every process has its own page table</vt:lpstr>
      <vt:lpstr>Protections with Page Tables</vt:lpstr>
      <vt:lpstr>Paging: Pros</vt:lpstr>
      <vt:lpstr>Paging: Cons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132 Introduction to Computer Systems</dc:title>
  <dc:creator>Song, Lixing</dc:creator>
  <cp:lastModifiedBy>Hewner, Mike</cp:lastModifiedBy>
  <cp:revision>196</cp:revision>
  <cp:lastPrinted>2018-08-28T17:03:11Z</cp:lastPrinted>
  <dcterms:created xsi:type="dcterms:W3CDTF">2018-07-09T21:38:51Z</dcterms:created>
  <dcterms:modified xsi:type="dcterms:W3CDTF">2020-08-07T20:50:58Z</dcterms:modified>
</cp:coreProperties>
</file>